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 rtl="0"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B213205-A0CD-448E-A18C-88CAA7E826DE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</p14:sldIdLst>
        </p14:section>
        <p14:section name="Sekcja bez tytułu" id="{81E68BD6-86F7-4838-B08D-FFB3BA435487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4420C3-1AB5-F59A-3433-ECCBCF9CE933}" v="362" dt="2023-05-14T18:23:15.261"/>
    <p1510:client id="{D3108FA7-C8DE-4AC4-89F7-1B6959B580A5}" v="1247" dt="2023-05-14T17:25:10.1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52" autoAdjust="0"/>
  </p:normalViewPr>
  <p:slideViewPr>
    <p:cSldViewPr snapToGrid="0">
      <p:cViewPr varScale="1">
        <p:scale>
          <a:sx n="108" d="100"/>
          <a:sy n="108" d="100"/>
        </p:scale>
        <p:origin x="71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95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>
            <a:extLst>
              <a:ext uri="{FF2B5EF4-FFF2-40B4-BE49-F238E27FC236}">
                <a16:creationId xmlns:a16="http://schemas.microsoft.com/office/drawing/2014/main" id="{EE18FA9B-3E06-41AF-BDF7-6710797097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/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40F9B942-99CF-4AC4-9F77-E625D2C71C6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7229AF1-735F-4681-99BB-FFFCBB062973}" type="datetime1">
              <a:rPr lang="pl-PL" smtClean="0"/>
              <a:t>30.05.2023</a:t>
            </a:fld>
            <a:endParaRPr lang="pl-PL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3CAD4C1D-64AA-4DA1-8A75-FCF5ECA450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/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8D886DA9-2A38-4F39-B33B-4F7B5E4444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775EF03-110B-4710-A708-FEF1927612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23214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140B476-207D-484E-895A-89E04D25E721}" type="datetime1">
              <a:rPr lang="pl-PL" noProof="0" smtClean="0"/>
              <a:t>30.05.2023</a:t>
            </a:fld>
            <a:endParaRPr lang="pl-PL" noProof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18CCA95-4F40-4CDD-BF1E-B8C9EB86EE73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5662959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18CCA95-4F40-4CDD-BF1E-B8C9EB86EE73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180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Prostokąt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rtlCol="0" anchor="t">
            <a:normAutofit/>
          </a:bodyPr>
          <a:lstStyle>
            <a:lvl1pPr algn="r">
              <a:defRPr sz="6000"/>
            </a:lvl1pPr>
          </a:lstStyle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rtlCol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0"/>
              <a:t>Kliknij, aby edytować styl wzorca podtytułu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CB4FCA5-8085-4126-909C-6308792FBB70}" type="datetime1">
              <a:rPr lang="pl-PL" noProof="0" smtClean="0"/>
              <a:t>30.05.2023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Ins="45720" rtlCol="0"/>
          <a:lstStyle/>
          <a:p>
            <a:pPr rtl="0"/>
            <a:fld id="{600CBFCC-E1FF-473E-BF42-70E7405CF173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13" name="Pole tekstowe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pl-PL" sz="2400" noProof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pl-PL" sz="2400" noProof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878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Prostokąt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Pole tekstowe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pl-PL" sz="1800" noProof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pl-PL" sz="1000" noProof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2611808" y="808056"/>
            <a:ext cx="7954091" cy="1077229"/>
          </a:xfrm>
        </p:spPr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D6C5836-B1F5-4E30-B92E-B8C065154D47}" type="datetime1">
              <a:rPr lang="pl-PL" noProof="0" smtClean="0"/>
              <a:t>30.05.2023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00CBFCC-E1FF-473E-BF42-70E7405CF173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61784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Prostokąt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Pole tekstowe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pl-PL" sz="1800" noProof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pl-PL" sz="1000" noProof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 hasCustomPrompt="1"/>
          </p:nvPr>
        </p:nvSpPr>
        <p:spPr>
          <a:xfrm>
            <a:off x="9239380" y="805818"/>
            <a:ext cx="1326519" cy="5244126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 hasCustomPrompt="1"/>
          </p:nvPr>
        </p:nvSpPr>
        <p:spPr>
          <a:xfrm>
            <a:off x="2608751" y="970410"/>
            <a:ext cx="6466903" cy="5079534"/>
          </a:xfrm>
        </p:spPr>
        <p:txBody>
          <a:bodyPr vert="eaVert" rtlCol="0"/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AE3853-E641-4928-A07F-5F3214601A86}" type="datetime1">
              <a:rPr lang="pl-PL" noProof="0" smtClean="0"/>
              <a:t>30.05.2023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00CBFCC-E1FF-473E-BF42-70E7405CF173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164236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rostokąt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Prostokąt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 hasCustomPrompt="1"/>
          </p:nvPr>
        </p:nvSpPr>
        <p:spPr/>
        <p:txBody>
          <a:bodyPr rtlCol="0" anchor="ctr"/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BAB50B-318C-4FB6-9AED-DA568B829D6D}" type="datetime1">
              <a:rPr lang="pl-PL" noProof="0" smtClean="0"/>
              <a:t>30.05.2023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00CBFCC-E1FF-473E-BF42-70E7405CF173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7" name="Pole tekstowe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pl-PL" sz="1800" noProof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pl-PL" sz="1000" noProof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029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rostokąt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Prostokąt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Pole tekstowe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pl-PL" sz="1800" noProof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pl-PL" sz="1000" noProof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2609873" y="3147254"/>
            <a:ext cx="7956560" cy="1424746"/>
          </a:xfrm>
        </p:spPr>
        <p:txBody>
          <a:bodyPr rtlCol="0" anchor="t">
            <a:normAutofit/>
          </a:bodyPr>
          <a:lstStyle>
            <a:lvl1pPr algn="r">
              <a:defRPr sz="320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 hasCustomPrompt="1"/>
          </p:nvPr>
        </p:nvSpPr>
        <p:spPr>
          <a:xfrm>
            <a:off x="2773968" y="2268786"/>
            <a:ext cx="7791931" cy="878468"/>
          </a:xfrm>
        </p:spPr>
        <p:txBody>
          <a:bodyPr tIns="0" rtlCol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021D01-B186-436D-AD51-A109B3D6F099}" type="datetime1">
              <a:rPr lang="pl-PL" noProof="0" smtClean="0"/>
              <a:t>30.05.2023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00CBFCC-E1FF-473E-BF42-70E7405CF173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636461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rostokąt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Prostokąt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2609873" y="805817"/>
            <a:ext cx="7950984" cy="1081705"/>
          </a:xfrm>
        </p:spPr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 hasCustomPrompt="1"/>
          </p:nvPr>
        </p:nvSpPr>
        <p:spPr>
          <a:xfrm>
            <a:off x="2605374" y="2052116"/>
            <a:ext cx="3891960" cy="3997828"/>
          </a:xfrm>
        </p:spPr>
        <p:txBody>
          <a:bodyPr rtlCol="0"/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 hasCustomPrompt="1"/>
          </p:nvPr>
        </p:nvSpPr>
        <p:spPr>
          <a:xfrm>
            <a:off x="6666636" y="2052114"/>
            <a:ext cx="3894222" cy="3997829"/>
          </a:xfrm>
        </p:spPr>
        <p:txBody>
          <a:bodyPr rtlCol="0"/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99C7640-831E-446C-86EC-39E6D58855B8}" type="datetime1">
              <a:rPr lang="pl-PL" noProof="0" smtClean="0"/>
              <a:t>30.05.2023</a:t>
            </a:fld>
            <a:endParaRPr lang="pl-PL" noProof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00CBFCC-E1FF-473E-BF42-70E7405CF173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10" name="Pole tekstowe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pl-PL" sz="1800" noProof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pl-PL" sz="1000" noProof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05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rostokąt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Prostokąt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Pole tekstowe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pl-PL" sz="1800" noProof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pl-PL" sz="1000" noProof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2609873" y="805818"/>
            <a:ext cx="7956560" cy="1078348"/>
          </a:xfrm>
        </p:spPr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 hasCustomPrompt="1"/>
          </p:nvPr>
        </p:nvSpPr>
        <p:spPr>
          <a:xfrm>
            <a:off x="2609285" y="2052115"/>
            <a:ext cx="3896467" cy="713818"/>
          </a:xfr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 hasCustomPrompt="1"/>
          </p:nvPr>
        </p:nvSpPr>
        <p:spPr>
          <a:xfrm>
            <a:off x="2609285" y="2851331"/>
            <a:ext cx="3893623" cy="3071434"/>
          </a:xfrm>
        </p:spPr>
        <p:txBody>
          <a:bodyPr rtlCol="0"/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 hasCustomPrompt="1"/>
          </p:nvPr>
        </p:nvSpPr>
        <p:spPr>
          <a:xfrm>
            <a:off x="6666634" y="2052115"/>
            <a:ext cx="3899798" cy="713818"/>
          </a:xfr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 hasCustomPrompt="1"/>
          </p:nvPr>
        </p:nvSpPr>
        <p:spPr>
          <a:xfrm>
            <a:off x="6666635" y="2851331"/>
            <a:ext cx="3899798" cy="3071434"/>
          </a:xfrm>
        </p:spPr>
        <p:txBody>
          <a:bodyPr rtlCol="0"/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82AE03-7397-4306-8150-198A96CCDAD0}" type="datetime1">
              <a:rPr lang="pl-PL" noProof="0" smtClean="0"/>
              <a:t>30.05.2023</a:t>
            </a:fld>
            <a:endParaRPr lang="pl-PL" noProof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00CBFCC-E1FF-473E-BF42-70E7405CF173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422361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Prostokąt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25C51D-E5B7-4C11-89F4-BB0402BD62F0}" type="datetime1">
              <a:rPr lang="pl-PL" noProof="0" smtClean="0"/>
              <a:t>30.05.2023</a:t>
            </a:fld>
            <a:endParaRPr lang="pl-PL" noProof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00CBFCC-E1FF-473E-BF42-70E7405CF173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8" name="Pole tekstowe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pl-PL" sz="1800" noProof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pl-PL" sz="1000" noProof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665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Prostokąt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1ED9FE-F9D6-4209-BEA9-95503D6EE49E}" type="datetime1">
              <a:rPr lang="pl-PL" noProof="0" smtClean="0"/>
              <a:t>30.05.2023</a:t>
            </a:fld>
            <a:endParaRPr lang="pl-PL" noProof="0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00CBFCC-E1FF-473E-BF42-70E7405CF173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924672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rostokąt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Prostokąt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Pole tekstowe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pl-PL" sz="1800" noProof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pl-PL" sz="1000" noProof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970323" y="1282451"/>
            <a:ext cx="2664361" cy="1903241"/>
          </a:xfrm>
        </p:spPr>
        <p:txBody>
          <a:bodyPr rtlCol="0" anchor="b">
            <a:normAutofit/>
          </a:bodyPr>
          <a:lstStyle>
            <a:lvl1pPr algn="l">
              <a:defRPr sz="240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 hasCustomPrompt="1"/>
          </p:nvPr>
        </p:nvSpPr>
        <p:spPr>
          <a:xfrm>
            <a:off x="5120154" y="805818"/>
            <a:ext cx="5446278" cy="5244126"/>
          </a:xfrm>
        </p:spPr>
        <p:txBody>
          <a:bodyPr rtlCol="0" anchor="ctr"/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 hasCustomPrompt="1"/>
          </p:nvPr>
        </p:nvSpPr>
        <p:spPr>
          <a:xfrm>
            <a:off x="1970322" y="3186154"/>
            <a:ext cx="2664361" cy="2386397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27E780-721B-4566-A76F-73D468FB71EF}" type="datetime1">
              <a:rPr lang="pl-PL" noProof="0" smtClean="0"/>
              <a:t>30.05.2023</a:t>
            </a:fld>
            <a:endParaRPr lang="pl-PL" noProof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00CBFCC-E1FF-473E-BF42-70E7405CF173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650365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Prostokąt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Obraz — symbol zastępczy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pl-PL" sz="1800" noProof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pl-PL" sz="1000" noProof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971241" y="1282452"/>
            <a:ext cx="3970986" cy="1900473"/>
          </a:xfrm>
        </p:spPr>
        <p:txBody>
          <a:bodyPr rtlCol="0" anchor="b">
            <a:normAutofit/>
          </a:bodyPr>
          <a:lstStyle>
            <a:lvl1pPr algn="l">
              <a:defRPr sz="320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 hasCustomPrompt="1"/>
          </p:nvPr>
        </p:nvSpPr>
        <p:spPr>
          <a:xfrm>
            <a:off x="1970322" y="3182928"/>
            <a:ext cx="3971874" cy="2386394"/>
          </a:xfrm>
        </p:spPr>
        <p:txBody>
          <a:bodyPr rtlCol="0"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EEF2E2D-1928-4A56-A18F-AC6C1D49A0C2}" type="datetime1">
              <a:rPr lang="pl-PL" noProof="0" smtClean="0"/>
              <a:t>30.05.2023</a:t>
            </a:fld>
            <a:endParaRPr lang="pl-PL" noProof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00CBFCC-E1FF-473E-BF42-70E7405CF173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74670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az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 dirty="0"/>
              <a:t>Edytuj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  <a:p>
            <a:pPr lvl="5" rtl="0"/>
            <a:r>
              <a:rPr lang="pl-PL" noProof="0" dirty="0"/>
              <a:t>Szósty poziom</a:t>
            </a:r>
          </a:p>
          <a:p>
            <a:pPr lvl="6" rtl="0"/>
            <a:r>
              <a:rPr lang="pl-PL" noProof="0" dirty="0"/>
              <a:t>Siódmy poziom</a:t>
            </a:r>
          </a:p>
          <a:p>
            <a:pPr lvl="7" rtl="0"/>
            <a:r>
              <a:rPr lang="pl-PL" noProof="0" dirty="0"/>
              <a:t>Ósmy poziom</a:t>
            </a:r>
          </a:p>
          <a:p>
            <a:pPr lvl="8" rtl="0"/>
            <a:r>
              <a:rPr lang="pl-PL" noProof="0" dirty="0"/>
              <a:t>Dziewiąty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/>
            <a:fld id="{2E46BC86-2D9A-4E29-8F80-90D4E6B00101}" type="datetime1">
              <a:rPr lang="pl-PL" noProof="0" smtClean="0"/>
              <a:t>30.05.2023</a:t>
            </a:fld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00CBFCC-E1FF-473E-BF42-70E7405CF173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57" name="Prostokąt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717581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B2CA9B6-4696-4754-85E4-8CABC16C8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9A1B4E-BA04-49DB-A7FC-AAC824E9FE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EB81022-BC5D-4044-B798-FA0517B46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23277EE-B44B-4433-AC85-268C83D34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893633-2491-40F3-A8F8-3048B013B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F600BF4-BBEF-41D0-AF2D-5FE8F1408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5891209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FB28281-3783-403A-B1AB-0182A003D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7804" y="2489546"/>
            <a:ext cx="5256841" cy="1329108"/>
          </a:xfrm>
        </p:spPr>
        <p:txBody>
          <a:bodyPr rtlCol="0">
            <a:normAutofit fontScale="90000"/>
          </a:bodyPr>
          <a:lstStyle/>
          <a:p>
            <a:r>
              <a:rPr lang="pl-PL" sz="4800">
                <a:cs typeface="Arial"/>
              </a:rPr>
              <a:t>Przebieg fazy jasnej fotosyntezy</a:t>
            </a:r>
            <a:endParaRPr lang="pl-PL" sz="48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A97DEF-F183-44B4-0F9D-2DC05EDCD96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3251" r="8961" b="-4"/>
          <a:stretch/>
        </p:blipFill>
        <p:spPr>
          <a:xfrm>
            <a:off x="6749807" y="227"/>
            <a:ext cx="4635113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E3FBB69-81FC-455A-9F72-076CADABD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DAE4F5-1BC7-9846-E9D0-8F3FFD926479}"/>
              </a:ext>
            </a:extLst>
          </p:cNvPr>
          <p:cNvSpPr txBox="1"/>
          <p:nvPr/>
        </p:nvSpPr>
        <p:spPr>
          <a:xfrm>
            <a:off x="4571999" y="6482219"/>
            <a:ext cx="354904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Arial"/>
              </a:rPr>
              <a:t>Maria </a:t>
            </a:r>
            <a:r>
              <a:rPr lang="en-US" dirty="0" err="1">
                <a:cs typeface="Arial"/>
              </a:rPr>
              <a:t>Chylińska</a:t>
            </a:r>
            <a:r>
              <a:rPr lang="en-US" dirty="0">
                <a:cs typeface="Arial"/>
              </a:rPr>
              <a:t> 1C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72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C58C7-AEA9-49B0-88A4-329117CBF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9353" y="680557"/>
            <a:ext cx="7950984" cy="1081705"/>
          </a:xfrm>
        </p:spPr>
        <p:txBody>
          <a:bodyPr/>
          <a:lstStyle/>
          <a:p>
            <a:pPr algn="ctr"/>
            <a:r>
              <a:rPr lang="en-US">
                <a:cs typeface="Arial"/>
              </a:rPr>
              <a:t>Legenda 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D24F56DB-687E-B92F-B3EE-036C0A90D7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1410" t="10104" r="6527" b="2165"/>
          <a:stretch/>
        </p:blipFill>
        <p:spPr>
          <a:xfrm rot="5400000">
            <a:off x="6939810" y="1895795"/>
            <a:ext cx="4091430" cy="3736635"/>
          </a:xfrm>
          <a:prstGeom prst="roundRect">
            <a:avLst>
              <a:gd name="adj" fmla="val 16667"/>
            </a:avLst>
          </a:prstGeom>
          <a:ln w="57150">
            <a:solidFill>
              <a:schemeClr val="tx2">
                <a:lumMod val="25000"/>
              </a:schemeClr>
            </a:solidFill>
            <a:prstDash val="sysDot"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D5E264B6-1623-F4A7-229E-AE14F671D0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23154" t="1614" r="20973" b="5145"/>
          <a:stretch/>
        </p:blipFill>
        <p:spPr>
          <a:xfrm rot="5400000">
            <a:off x="1886434" y="1193526"/>
            <a:ext cx="4091526" cy="5125049"/>
          </a:xfrm>
          <a:prstGeom prst="roundRect">
            <a:avLst>
              <a:gd name="adj" fmla="val 16667"/>
            </a:avLst>
          </a:prstGeom>
          <a:ln w="57150">
            <a:solidFill>
              <a:schemeClr val="tx2">
                <a:lumMod val="25000"/>
              </a:schemeClr>
            </a:solidFill>
            <a:prstDash val="sysDot"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1296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289AA-09EF-168A-95AB-931B2BE7A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8476" y="743187"/>
            <a:ext cx="7950984" cy="1081705"/>
          </a:xfrm>
        </p:spPr>
        <p:txBody>
          <a:bodyPr/>
          <a:lstStyle/>
          <a:p>
            <a:pPr algn="ctr"/>
            <a:r>
              <a:rPr lang="en-US" dirty="0">
                <a:cs typeface="Arial"/>
              </a:rPr>
              <a:t>Chloroplast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6100D-ECAD-005E-5833-9FDF64FD51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25183" y="1582390"/>
            <a:ext cx="4257302" cy="440492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l-PL" sz="2200" dirty="0">
                <a:latin typeface="Calibri"/>
                <a:cs typeface="Arial" panose="020B0604020202020204"/>
              </a:rPr>
              <a:t>Przebieg fazy zależnej od światła (faza jasna) ma miejsce w chloroplaście, a dokładniej na błonie </a:t>
            </a:r>
            <a:r>
              <a:rPr lang="pl-PL" sz="2200" dirty="0" err="1">
                <a:latin typeface="Calibri"/>
                <a:cs typeface="Arial" panose="020B0604020202020204"/>
              </a:rPr>
              <a:t>tylakoidu</a:t>
            </a:r>
            <a:r>
              <a:rPr lang="pl-PL" sz="2200" dirty="0">
                <a:latin typeface="Calibri"/>
                <a:cs typeface="Arial" panose="020B0604020202020204"/>
              </a:rPr>
              <a:t>.</a:t>
            </a:r>
            <a:endParaRPr lang="pl-PL" dirty="0">
              <a:cs typeface="Arial"/>
            </a:endParaRPr>
          </a:p>
          <a:p>
            <a:pPr marL="0" indent="0">
              <a:buNone/>
            </a:pPr>
            <a:r>
              <a:rPr lang="pl-PL" sz="2200" dirty="0">
                <a:latin typeface="Calibri"/>
                <a:cs typeface="Arial" panose="020B0604020202020204"/>
              </a:rPr>
              <a:t>Na błonie znajdują się dwa </a:t>
            </a:r>
            <a:r>
              <a:rPr lang="pl-PL" sz="2200" dirty="0" err="1">
                <a:latin typeface="Calibri"/>
                <a:cs typeface="Arial" panose="020B0604020202020204"/>
              </a:rPr>
              <a:t>fotoukłady</a:t>
            </a:r>
            <a:r>
              <a:rPr lang="pl-PL" sz="2200" dirty="0">
                <a:latin typeface="Calibri"/>
                <a:cs typeface="Arial" panose="020B0604020202020204"/>
              </a:rPr>
              <a:t> (PS I </a:t>
            </a:r>
            <a:r>
              <a:rPr lang="pl-PL" sz="2200" dirty="0" err="1">
                <a:latin typeface="Calibri"/>
                <a:cs typeface="Arial" panose="020B0604020202020204"/>
              </a:rPr>
              <a:t>i</a:t>
            </a:r>
            <a:r>
              <a:rPr lang="pl-PL" sz="2200" dirty="0">
                <a:latin typeface="Calibri"/>
                <a:cs typeface="Arial" panose="020B0604020202020204"/>
              </a:rPr>
              <a:t> PS II). Pomiędzy nimi znajdują się przenośniki elektronów i kompleks cytochromowy, na końcu całego schematu znajduje się </a:t>
            </a:r>
            <a:r>
              <a:rPr lang="pl-PL" sz="2200" dirty="0" err="1">
                <a:latin typeface="Calibri"/>
                <a:cs typeface="Arial" panose="020B0604020202020204"/>
              </a:rPr>
              <a:t>syntaza</a:t>
            </a:r>
            <a:r>
              <a:rPr lang="pl-PL" sz="2200" dirty="0">
                <a:latin typeface="Calibri"/>
                <a:cs typeface="Arial" panose="020B0604020202020204"/>
              </a:rPr>
              <a:t> ATP.</a:t>
            </a:r>
            <a:endParaRPr lang="pl-PL" dirty="0">
              <a:latin typeface="Arial"/>
              <a:cs typeface="Arial" panose="020B0604020202020204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C5B466D9-2DC6-1DF3-636C-20EA64DA8D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11761" y="1890006"/>
            <a:ext cx="5251207" cy="3967141"/>
          </a:xfrm>
          <a:prstGeom prst="roundRect">
            <a:avLst>
              <a:gd name="adj" fmla="val 16667"/>
            </a:avLst>
          </a:prstGeom>
          <a:ln w="57150">
            <a:solidFill>
              <a:schemeClr val="tx2">
                <a:lumMod val="2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98678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            <a:extLst>
              <a:ext uri="{FF2B5EF4-FFF2-40B4-BE49-F238E27FC236}">
                <a16:creationId xmlns:a16="http://schemas.microsoft.com/office/drawing/2014/main" id="{BA0DFA6D-B93A-43B7-C564-AD439880272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7255" t="13055" r="315" b="12010"/>
          <a:stretch/>
        </p:blipFill>
        <p:spPr>
          <a:xfrm>
            <a:off x="2052400" y="3576115"/>
            <a:ext cx="3056535" cy="2995765"/>
          </a:xfrm>
          <a:prstGeom prst="roundRect">
            <a:avLst>
              <a:gd name="adj" fmla="val 16667"/>
            </a:avLst>
          </a:prstGeom>
          <a:ln w="57150">
            <a:solidFill>
              <a:schemeClr val="tx2">
                <a:lumMod val="2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F7FCB65A-1CBF-E69B-76E4-659CC43A656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2012" t="6887" r="7042" b="5510"/>
          <a:stretch/>
        </p:blipFill>
        <p:spPr>
          <a:xfrm>
            <a:off x="1561557" y="438342"/>
            <a:ext cx="4041668" cy="2832350"/>
          </a:xfrm>
          <a:prstGeom prst="roundRect">
            <a:avLst>
              <a:gd name="adj" fmla="val 16667"/>
            </a:avLst>
          </a:prstGeom>
          <a:ln w="57150">
            <a:solidFill>
              <a:schemeClr val="tx2">
                <a:lumMod val="2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E7DCED-9710-5E4C-C542-4B7C2D3C8521}"/>
              </a:ext>
            </a:extLst>
          </p:cNvPr>
          <p:cNvSpPr txBox="1"/>
          <p:nvPr/>
        </p:nvSpPr>
        <p:spPr>
          <a:xfrm>
            <a:off x="6300592" y="820455"/>
            <a:ext cx="4789117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Pod </a:t>
            </a:r>
            <a:r>
              <a:rPr lang="en-US" sz="2400" dirty="0" err="1"/>
              <a:t>wpływem</a:t>
            </a:r>
            <a:r>
              <a:rPr lang="en-US" sz="2400" dirty="0"/>
              <a:t> </a:t>
            </a:r>
            <a:r>
              <a:rPr lang="en-US" sz="2400" dirty="0" err="1"/>
              <a:t>światła</a:t>
            </a:r>
            <a:r>
              <a:rPr lang="en-US" sz="2400" dirty="0"/>
              <a:t> </a:t>
            </a:r>
            <a:r>
              <a:rPr lang="en-US" sz="2400" dirty="0" err="1"/>
              <a:t>cząsteczki</a:t>
            </a:r>
            <a:r>
              <a:rPr lang="en-US" sz="2400" dirty="0"/>
              <a:t> </a:t>
            </a:r>
            <a:r>
              <a:rPr lang="en-US" sz="2400" dirty="0" err="1"/>
              <a:t>chlorofilu</a:t>
            </a:r>
            <a:r>
              <a:rPr lang="en-US" sz="2400" dirty="0"/>
              <a:t> a </a:t>
            </a:r>
            <a:r>
              <a:rPr lang="en-US" sz="2400" dirty="0" err="1"/>
              <a:t>znajdujące</a:t>
            </a:r>
            <a:r>
              <a:rPr lang="en-US" sz="2400" dirty="0"/>
              <a:t> </a:t>
            </a:r>
            <a:r>
              <a:rPr lang="en-US" sz="2400" dirty="0" err="1"/>
              <a:t>się</a:t>
            </a:r>
            <a:r>
              <a:rPr lang="en-US" sz="2400" dirty="0"/>
              <a:t> w</a:t>
            </a:r>
          </a:p>
          <a:p>
            <a:r>
              <a:rPr lang="en-US" sz="2400" dirty="0"/>
              <a:t>centrum </a:t>
            </a:r>
            <a:r>
              <a:rPr lang="en-US" sz="2400" dirty="0" err="1"/>
              <a:t>reakcji</a:t>
            </a:r>
            <a:r>
              <a:rPr lang="en-US" sz="2400" dirty="0"/>
              <a:t> </a:t>
            </a:r>
            <a:r>
              <a:rPr lang="en-US" sz="2400" dirty="0" err="1"/>
              <a:t>fotoukładu</a:t>
            </a:r>
            <a:r>
              <a:rPr lang="en-US" sz="2400" dirty="0"/>
              <a:t> II</a:t>
            </a:r>
            <a:endParaRPr lang="en-US" sz="2400" dirty="0">
              <a:cs typeface="Arial"/>
            </a:endParaRPr>
          </a:p>
          <a:p>
            <a:r>
              <a:rPr lang="en-US" sz="2400" dirty="0" err="1"/>
              <a:t>odbierają</a:t>
            </a:r>
            <a:r>
              <a:rPr lang="en-US" sz="2400" dirty="0"/>
              <a:t> </a:t>
            </a:r>
            <a:r>
              <a:rPr lang="en-US" sz="2400" dirty="0" err="1"/>
              <a:t>energię</a:t>
            </a:r>
            <a:r>
              <a:rPr lang="en-US" sz="2400" dirty="0"/>
              <a:t> od </a:t>
            </a:r>
            <a:r>
              <a:rPr lang="en-US" sz="2400" dirty="0" err="1"/>
              <a:t>barwników</a:t>
            </a:r>
            <a:r>
              <a:rPr lang="en-US" sz="2400" dirty="0"/>
              <a:t> </a:t>
            </a:r>
            <a:endParaRPr lang="en-US" sz="2400" dirty="0">
              <a:cs typeface="Arial"/>
            </a:endParaRPr>
          </a:p>
          <a:p>
            <a:r>
              <a:rPr lang="en-US" sz="2400" dirty="0" err="1"/>
              <a:t>antenowych</a:t>
            </a:r>
            <a:r>
              <a:rPr lang="en-US" sz="2400" dirty="0"/>
              <a:t> </a:t>
            </a:r>
            <a:r>
              <a:rPr lang="en-US" sz="2400" dirty="0" err="1"/>
              <a:t>wybijając</a:t>
            </a:r>
            <a:r>
              <a:rPr lang="en-US" sz="2400" dirty="0"/>
              <a:t> </a:t>
            </a:r>
            <a:r>
              <a:rPr lang="en-US" sz="2400" dirty="0" err="1"/>
              <a:t>przy</a:t>
            </a:r>
            <a:r>
              <a:rPr lang="en-US" sz="2400" dirty="0"/>
              <a:t> </a:t>
            </a:r>
            <a:r>
              <a:rPr lang="en-US" sz="2400" dirty="0" err="1"/>
              <a:t>tym</a:t>
            </a:r>
            <a:r>
              <a:rPr lang="en-US" sz="2400" dirty="0"/>
              <a:t> 2 </a:t>
            </a:r>
            <a:r>
              <a:rPr lang="en-US" sz="2400" dirty="0" err="1"/>
              <a:t>elektrony</a:t>
            </a:r>
            <a:r>
              <a:rPr lang="en-US" sz="2400" dirty="0"/>
              <a:t>.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28A533-5759-6AD6-299E-4FF244494025}"/>
              </a:ext>
            </a:extLst>
          </p:cNvPr>
          <p:cNvSpPr txBox="1"/>
          <p:nvPr/>
        </p:nvSpPr>
        <p:spPr>
          <a:xfrm>
            <a:off x="6135144" y="3945698"/>
            <a:ext cx="4694649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err="1">
                <a:cs typeface="Arial"/>
              </a:rPr>
              <a:t>Światło</a:t>
            </a:r>
            <a:r>
              <a:rPr lang="en-US" sz="2400" dirty="0">
                <a:cs typeface="Arial"/>
              </a:rPr>
              <a:t> </a:t>
            </a:r>
            <a:r>
              <a:rPr lang="en-US" sz="2400" err="1">
                <a:cs typeface="Arial"/>
              </a:rPr>
              <a:t>wpływa</a:t>
            </a:r>
            <a:r>
              <a:rPr lang="en-US" sz="2400" dirty="0">
                <a:cs typeface="Arial"/>
              </a:rPr>
              <a:t> </a:t>
            </a:r>
            <a:r>
              <a:rPr lang="en-US" sz="2400" err="1">
                <a:cs typeface="Arial"/>
              </a:rPr>
              <a:t>na</a:t>
            </a:r>
            <a:r>
              <a:rPr lang="en-US" sz="2400" dirty="0">
                <a:cs typeface="Arial"/>
              </a:rPr>
              <a:t> </a:t>
            </a:r>
            <a:r>
              <a:rPr lang="en-US" sz="2400" err="1">
                <a:cs typeface="Arial"/>
              </a:rPr>
              <a:t>fotolizę</a:t>
            </a:r>
            <a:r>
              <a:rPr lang="en-US" sz="2400" dirty="0">
                <a:cs typeface="Arial"/>
              </a:rPr>
              <a:t> </a:t>
            </a:r>
            <a:r>
              <a:rPr lang="en-US" sz="2400" err="1">
                <a:cs typeface="Arial"/>
              </a:rPr>
              <a:t>wody</a:t>
            </a:r>
            <a:r>
              <a:rPr lang="en-US" sz="2400" dirty="0">
                <a:cs typeface="Arial"/>
              </a:rPr>
              <a:t>, </a:t>
            </a:r>
            <a:r>
              <a:rPr lang="en-US" sz="2400" err="1">
                <a:cs typeface="Arial"/>
              </a:rPr>
              <a:t>rozkłada</a:t>
            </a:r>
            <a:r>
              <a:rPr lang="en-US" sz="2400" dirty="0">
                <a:cs typeface="Arial"/>
              </a:rPr>
              <a:t> </a:t>
            </a:r>
            <a:r>
              <a:rPr lang="en-US" sz="2400" err="1">
                <a:cs typeface="Arial"/>
              </a:rPr>
              <a:t>się</a:t>
            </a:r>
            <a:r>
              <a:rPr lang="en-US" sz="2400" dirty="0">
                <a:cs typeface="Arial"/>
              </a:rPr>
              <a:t> </a:t>
            </a:r>
            <a:r>
              <a:rPr lang="en-US" sz="2400" err="1">
                <a:cs typeface="Arial"/>
              </a:rPr>
              <a:t>ona</a:t>
            </a:r>
            <a:r>
              <a:rPr lang="en-US" sz="2400" dirty="0">
                <a:cs typeface="Arial"/>
              </a:rPr>
              <a:t> </a:t>
            </a:r>
            <a:r>
              <a:rPr lang="en-US" sz="2400" err="1">
                <a:cs typeface="Arial"/>
              </a:rPr>
              <a:t>na</a:t>
            </a:r>
            <a:r>
              <a:rPr lang="en-US" sz="2400" dirty="0">
                <a:cs typeface="Arial"/>
              </a:rPr>
              <a:t> 2 </a:t>
            </a:r>
            <a:r>
              <a:rPr lang="en-US" sz="2400" err="1">
                <a:cs typeface="Arial"/>
              </a:rPr>
              <a:t>protony</a:t>
            </a:r>
            <a:r>
              <a:rPr lang="en-US" sz="2400" dirty="0">
                <a:cs typeface="Arial"/>
              </a:rPr>
              <a:t>, atom </a:t>
            </a:r>
            <a:r>
              <a:rPr lang="en-US" sz="2400" err="1">
                <a:cs typeface="Arial"/>
              </a:rPr>
              <a:t>tlenu</a:t>
            </a:r>
            <a:r>
              <a:rPr lang="en-US" sz="2400" dirty="0">
                <a:cs typeface="Arial"/>
              </a:rPr>
              <a:t> </a:t>
            </a:r>
            <a:r>
              <a:rPr lang="en-US" sz="2400" err="1">
                <a:cs typeface="Arial"/>
              </a:rPr>
              <a:t>i</a:t>
            </a:r>
            <a:r>
              <a:rPr lang="en-US" sz="2400" dirty="0">
                <a:cs typeface="Arial"/>
              </a:rPr>
              <a:t> 2 </a:t>
            </a:r>
            <a:r>
              <a:rPr lang="en-US" sz="2400" err="1">
                <a:cs typeface="Arial"/>
              </a:rPr>
              <a:t>elektrony</a:t>
            </a:r>
            <a:r>
              <a:rPr lang="en-US" sz="2400" dirty="0">
                <a:cs typeface="Arial"/>
              </a:rPr>
              <a:t>, </a:t>
            </a:r>
            <a:r>
              <a:rPr lang="en-US" sz="2400" err="1">
                <a:cs typeface="Arial"/>
              </a:rPr>
              <a:t>które</a:t>
            </a:r>
            <a:r>
              <a:rPr lang="en-US" sz="2400" dirty="0">
                <a:cs typeface="Arial"/>
              </a:rPr>
              <a:t> </a:t>
            </a:r>
            <a:r>
              <a:rPr lang="en-US" sz="2400" err="1">
                <a:cs typeface="Arial"/>
              </a:rPr>
              <a:t>uzupełniają</a:t>
            </a:r>
            <a:r>
              <a:rPr lang="en-US" sz="2400" dirty="0">
                <a:cs typeface="Arial"/>
              </a:rPr>
              <a:t> </a:t>
            </a:r>
            <a:r>
              <a:rPr lang="en-US" sz="2400" err="1">
                <a:cs typeface="Arial"/>
              </a:rPr>
              <a:t>luki</a:t>
            </a:r>
            <a:r>
              <a:rPr lang="en-US" sz="2400" dirty="0">
                <a:cs typeface="Arial"/>
              </a:rPr>
              <a:t> </a:t>
            </a:r>
            <a:r>
              <a:rPr lang="en-US" sz="2400" err="1">
                <a:cs typeface="Arial"/>
              </a:rPr>
              <a:t>elektronowe</a:t>
            </a:r>
            <a:r>
              <a:rPr lang="en-US" sz="2400" dirty="0">
                <a:cs typeface="Arial"/>
              </a:rPr>
              <a:t> w </a:t>
            </a:r>
            <a:r>
              <a:rPr lang="en-US" sz="2400" err="1">
                <a:cs typeface="Arial"/>
              </a:rPr>
              <a:t>kationach</a:t>
            </a:r>
            <a:r>
              <a:rPr lang="en-US" sz="2400" dirty="0">
                <a:cs typeface="Arial"/>
              </a:rPr>
              <a:t> </a:t>
            </a:r>
            <a:r>
              <a:rPr lang="en-US" sz="2400" err="1">
                <a:cs typeface="Arial"/>
              </a:rPr>
              <a:t>chlorofilu</a:t>
            </a:r>
            <a:r>
              <a:rPr lang="en-US" sz="2400" dirty="0">
                <a:cs typeface="Arial"/>
              </a:rPr>
              <a:t> a.</a:t>
            </a:r>
          </a:p>
        </p:txBody>
      </p:sp>
    </p:spTree>
    <p:extLst>
      <p:ext uri="{BB962C8B-B14F-4D97-AF65-F5344CB8AC3E}">
        <p14:creationId xmlns:p14="http://schemas.microsoft.com/office/powerpoint/2010/main" val="591416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BDAA3895-7D2C-B8AA-4975-43D908C026E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872580" y="688440"/>
            <a:ext cx="5061056" cy="3510166"/>
          </a:xfrm>
          <a:prstGeom prst="roundRect">
            <a:avLst>
              <a:gd name="adj" fmla="val 16667"/>
            </a:avLst>
          </a:prstGeom>
          <a:ln w="57150">
            <a:solidFill>
              <a:schemeClr val="tx2">
                <a:lumMod val="2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092F26-1586-FF20-CF6A-6AA32BB59D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05703" y="1384059"/>
            <a:ext cx="4186495" cy="471807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200" err="1">
                <a:cs typeface="Arial" panose="020B0604020202020204"/>
              </a:rPr>
              <a:t>Elektrony</a:t>
            </a:r>
            <a:r>
              <a:rPr lang="en-US" sz="2200" dirty="0">
                <a:cs typeface="Arial" panose="020B0604020202020204"/>
              </a:rPr>
              <a:t> </a:t>
            </a:r>
            <a:r>
              <a:rPr lang="en-US" sz="2200" err="1">
                <a:cs typeface="Arial" panose="020B0604020202020204"/>
              </a:rPr>
              <a:t>pochodzące</a:t>
            </a:r>
            <a:r>
              <a:rPr lang="en-US" sz="2200" dirty="0">
                <a:cs typeface="Arial" panose="020B0604020202020204"/>
              </a:rPr>
              <a:t> z PS II </a:t>
            </a:r>
            <a:r>
              <a:rPr lang="en-US" sz="2200" err="1">
                <a:cs typeface="Arial" panose="020B0604020202020204"/>
              </a:rPr>
              <a:t>sa</a:t>
            </a:r>
            <a:r>
              <a:rPr lang="en-US" sz="2200" dirty="0">
                <a:cs typeface="Arial" panose="020B0604020202020204"/>
              </a:rPr>
              <a:t> </a:t>
            </a:r>
            <a:r>
              <a:rPr lang="en-US" sz="2200" err="1">
                <a:cs typeface="Arial" panose="020B0604020202020204"/>
              </a:rPr>
              <a:t>odbierane</a:t>
            </a:r>
            <a:r>
              <a:rPr lang="en-US" sz="2200" dirty="0">
                <a:cs typeface="Arial" panose="020B0604020202020204"/>
              </a:rPr>
              <a:t> </a:t>
            </a:r>
            <a:r>
              <a:rPr lang="en-US" sz="2200" err="1">
                <a:cs typeface="Arial" panose="020B0604020202020204"/>
              </a:rPr>
              <a:t>przez</a:t>
            </a:r>
            <a:r>
              <a:rPr lang="en-US" sz="2200" dirty="0">
                <a:cs typeface="Arial" panose="020B0604020202020204"/>
              </a:rPr>
              <a:t> </a:t>
            </a:r>
            <a:r>
              <a:rPr lang="en-US" sz="2200" err="1">
                <a:cs typeface="Arial" panose="020B0604020202020204"/>
              </a:rPr>
              <a:t>przenośnik</a:t>
            </a:r>
            <a:r>
              <a:rPr lang="en-US" sz="2200" dirty="0">
                <a:cs typeface="Arial" panose="020B0604020202020204"/>
              </a:rPr>
              <a:t> </a:t>
            </a:r>
            <a:r>
              <a:rPr lang="en-US" sz="2200" err="1">
                <a:cs typeface="Arial" panose="020B0604020202020204"/>
              </a:rPr>
              <a:t>elektronów</a:t>
            </a:r>
            <a:r>
              <a:rPr lang="en-US" sz="2200" dirty="0">
                <a:cs typeface="Arial" panose="020B0604020202020204"/>
              </a:rPr>
              <a:t> </a:t>
            </a:r>
            <a:r>
              <a:rPr lang="en-US" sz="2200" err="1">
                <a:cs typeface="Arial" panose="020B0604020202020204"/>
              </a:rPr>
              <a:t>i</a:t>
            </a:r>
            <a:r>
              <a:rPr lang="en-US" sz="2200" dirty="0">
                <a:cs typeface="Arial" panose="020B0604020202020204"/>
              </a:rPr>
              <a:t> </a:t>
            </a:r>
            <a:r>
              <a:rPr lang="en-US" sz="2200" err="1">
                <a:cs typeface="Arial" panose="020B0604020202020204"/>
              </a:rPr>
              <a:t>dostarczane</a:t>
            </a:r>
            <a:r>
              <a:rPr lang="en-US" sz="2200" dirty="0">
                <a:cs typeface="Arial" panose="020B0604020202020204"/>
              </a:rPr>
              <a:t> </a:t>
            </a:r>
            <a:r>
              <a:rPr lang="en-US" sz="2200" err="1">
                <a:cs typeface="Arial" panose="020B0604020202020204"/>
              </a:rPr>
              <a:t>na</a:t>
            </a:r>
            <a:r>
              <a:rPr lang="en-US" sz="2200" dirty="0">
                <a:cs typeface="Arial" panose="020B0604020202020204"/>
              </a:rPr>
              <a:t> </a:t>
            </a:r>
            <a:r>
              <a:rPr lang="en-US" sz="2200" err="1">
                <a:cs typeface="Arial" panose="020B0604020202020204"/>
              </a:rPr>
              <a:t>kompleks</a:t>
            </a:r>
            <a:r>
              <a:rPr lang="en-US" sz="2200" dirty="0">
                <a:cs typeface="Arial" panose="020B0604020202020204"/>
              </a:rPr>
              <a:t> </a:t>
            </a:r>
            <a:r>
              <a:rPr lang="en-US" sz="2200" err="1">
                <a:cs typeface="Arial" panose="020B0604020202020204"/>
              </a:rPr>
              <a:t>cytochromowy</a:t>
            </a:r>
            <a:r>
              <a:rPr lang="en-US" sz="2200" dirty="0">
                <a:cs typeface="Arial" panose="020B0604020202020204"/>
              </a:rPr>
              <a:t>. </a:t>
            </a:r>
            <a:endParaRPr lang="en-US" sz="2200">
              <a:cs typeface="Arial"/>
            </a:endParaRPr>
          </a:p>
          <a:p>
            <a:pPr marL="0" indent="0">
              <a:buNone/>
            </a:pPr>
            <a:r>
              <a:rPr lang="en-US" sz="2200" dirty="0">
                <a:cs typeface="Arial" panose="020B0604020202020204"/>
              </a:rPr>
              <a:t>W </a:t>
            </a:r>
            <a:r>
              <a:rPr lang="en-US" sz="2200" dirty="0" err="1">
                <a:cs typeface="Arial" panose="020B0604020202020204"/>
              </a:rPr>
              <a:t>tym</a:t>
            </a:r>
            <a:r>
              <a:rPr lang="en-US" sz="2200" dirty="0">
                <a:cs typeface="Arial" panose="020B0604020202020204"/>
              </a:rPr>
              <a:t> </a:t>
            </a:r>
            <a:r>
              <a:rPr lang="en-US" sz="2200" dirty="0" err="1">
                <a:cs typeface="Arial" panose="020B0604020202020204"/>
              </a:rPr>
              <a:t>samym</a:t>
            </a:r>
            <a:r>
              <a:rPr lang="en-US" sz="2200" dirty="0">
                <a:cs typeface="Arial" panose="020B0604020202020204"/>
              </a:rPr>
              <a:t> </a:t>
            </a:r>
            <a:r>
              <a:rPr lang="en-US" sz="2200" dirty="0" err="1">
                <a:cs typeface="Arial" panose="020B0604020202020204"/>
              </a:rPr>
              <a:t>czasie</a:t>
            </a:r>
            <a:r>
              <a:rPr lang="en-US" sz="2200" dirty="0">
                <a:cs typeface="Arial" panose="020B0604020202020204"/>
              </a:rPr>
              <a:t> </a:t>
            </a:r>
            <a:r>
              <a:rPr lang="en-US" sz="2200" dirty="0" err="1">
                <a:cs typeface="Arial" panose="020B0604020202020204"/>
              </a:rPr>
              <a:t>podczas</a:t>
            </a:r>
            <a:r>
              <a:rPr lang="en-US" sz="2200" dirty="0">
                <a:cs typeface="Arial" panose="020B0604020202020204"/>
              </a:rPr>
              <a:t> </a:t>
            </a:r>
            <a:r>
              <a:rPr lang="en-US" sz="2200" dirty="0" err="1">
                <a:cs typeface="Arial" panose="020B0604020202020204"/>
              </a:rPr>
              <a:t>transportu</a:t>
            </a:r>
            <a:r>
              <a:rPr lang="en-US" sz="2200" dirty="0">
                <a:cs typeface="Arial" panose="020B0604020202020204"/>
              </a:rPr>
              <a:t> </a:t>
            </a:r>
            <a:r>
              <a:rPr lang="en-US" sz="2200" dirty="0" err="1">
                <a:cs typeface="Arial" panose="020B0604020202020204"/>
              </a:rPr>
              <a:t>elektronów</a:t>
            </a:r>
            <a:r>
              <a:rPr lang="en-US" sz="2200" dirty="0">
                <a:cs typeface="Arial" panose="020B0604020202020204"/>
              </a:rPr>
              <a:t> z PS II </a:t>
            </a:r>
            <a:r>
              <a:rPr lang="en-US" sz="2200" dirty="0" err="1">
                <a:cs typeface="Arial" panose="020B0604020202020204"/>
              </a:rPr>
              <a:t>na</a:t>
            </a:r>
            <a:r>
              <a:rPr lang="en-US" sz="2200" dirty="0">
                <a:cs typeface="Arial" panose="020B0604020202020204"/>
              </a:rPr>
              <a:t> PS I </a:t>
            </a:r>
            <a:r>
              <a:rPr lang="en-US" sz="2200" dirty="0" err="1">
                <a:cs typeface="Arial" panose="020B0604020202020204"/>
              </a:rPr>
              <a:t>następuje</a:t>
            </a:r>
            <a:r>
              <a:rPr lang="en-US" sz="2200" dirty="0">
                <a:cs typeface="Arial" panose="020B0604020202020204"/>
              </a:rPr>
              <a:t> </a:t>
            </a:r>
            <a:r>
              <a:rPr lang="en-US" sz="2200" dirty="0" err="1">
                <a:cs typeface="Arial" panose="020B0604020202020204"/>
              </a:rPr>
              <a:t>pompowanie</a:t>
            </a:r>
            <a:r>
              <a:rPr lang="en-US" sz="2200" dirty="0">
                <a:cs typeface="Arial" panose="020B0604020202020204"/>
              </a:rPr>
              <a:t> </a:t>
            </a:r>
            <a:r>
              <a:rPr lang="en-US" sz="2200" dirty="0" err="1">
                <a:cs typeface="Arial" panose="020B0604020202020204"/>
              </a:rPr>
              <a:t>protonów</a:t>
            </a:r>
            <a:r>
              <a:rPr lang="en-US" sz="2200" dirty="0">
                <a:cs typeface="Arial" panose="020B0604020202020204"/>
              </a:rPr>
              <a:t> ze stormy do </a:t>
            </a:r>
            <a:r>
              <a:rPr lang="en-US" sz="2200" dirty="0" err="1">
                <a:cs typeface="Arial" panose="020B0604020202020204"/>
              </a:rPr>
              <a:t>wnętrza</a:t>
            </a:r>
            <a:r>
              <a:rPr lang="en-US" sz="2200" dirty="0">
                <a:cs typeface="Arial" panose="020B0604020202020204"/>
              </a:rPr>
              <a:t> </a:t>
            </a:r>
            <a:r>
              <a:rPr lang="en-US" sz="2200" dirty="0" err="1">
                <a:cs typeface="Arial" panose="020B0604020202020204"/>
              </a:rPr>
              <a:t>tylakoidu</a:t>
            </a:r>
            <a:r>
              <a:rPr lang="en-US" sz="2200" dirty="0">
                <a:cs typeface="Arial" panose="020B0604020202020204"/>
              </a:rPr>
              <a:t>, </a:t>
            </a:r>
            <a:r>
              <a:rPr lang="en-US" sz="2200" dirty="0" err="1">
                <a:cs typeface="Arial" panose="020B0604020202020204"/>
              </a:rPr>
              <a:t>tworząc</a:t>
            </a:r>
            <a:r>
              <a:rPr lang="en-US" sz="2200" dirty="0">
                <a:cs typeface="Arial" panose="020B0604020202020204"/>
              </a:rPr>
              <a:t> gradient </a:t>
            </a:r>
            <a:r>
              <a:rPr lang="en-US" sz="2200" dirty="0" err="1">
                <a:cs typeface="Arial" panose="020B0604020202020204"/>
              </a:rPr>
              <a:t>protonowy</a:t>
            </a:r>
            <a:r>
              <a:rPr lang="en-US" sz="2200" dirty="0">
                <a:cs typeface="Arial" panose="020B0604020202020204"/>
              </a:rPr>
              <a:t>. </a:t>
            </a:r>
          </a:p>
          <a:p>
            <a:pPr marL="0" indent="0">
              <a:buNone/>
            </a:pPr>
            <a:endParaRPr lang="en-US" dirty="0">
              <a:cs typeface="Arial" panose="020B0604020202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E6848F-B3CA-B805-428C-69147A3BCB80}"/>
              </a:ext>
            </a:extLst>
          </p:cNvPr>
          <p:cNvSpPr txBox="1"/>
          <p:nvPr/>
        </p:nvSpPr>
        <p:spPr>
          <a:xfrm>
            <a:off x="5983787" y="4997363"/>
            <a:ext cx="4939950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2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4525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            <a:extLst>
              <a:ext uri="{FF2B5EF4-FFF2-40B4-BE49-F238E27FC236}">
                <a16:creationId xmlns:a16="http://schemas.microsoft.com/office/drawing/2014/main" id="{03538243-686B-CA0A-DA70-E0B2ED3E87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39285" y="488042"/>
            <a:ext cx="5232007" cy="3636319"/>
          </a:xfrm>
          <a:prstGeom prst="roundRect">
            <a:avLst>
              <a:gd name="adj" fmla="val 16667"/>
            </a:avLst>
          </a:prstGeom>
          <a:ln w="57150">
            <a:solidFill>
              <a:schemeClr val="tx2">
                <a:lumMod val="2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C408F6-0E24-FA65-1B7D-45612EA577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2251" y="1610639"/>
            <a:ext cx="4231951" cy="363804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200" dirty="0">
                <a:cs typeface="Arial" panose="020B0604020202020204"/>
              </a:rPr>
              <a:t>Tak </a:t>
            </a:r>
            <a:r>
              <a:rPr lang="en-US" sz="2200" err="1">
                <a:cs typeface="Arial" panose="020B0604020202020204"/>
              </a:rPr>
              <a:t>samo</a:t>
            </a:r>
            <a:r>
              <a:rPr lang="en-US" sz="2200" dirty="0">
                <a:cs typeface="Arial" panose="020B0604020202020204"/>
              </a:rPr>
              <a:t> jak w </a:t>
            </a:r>
            <a:r>
              <a:rPr lang="en-US" sz="2200" err="1">
                <a:cs typeface="Arial" panose="020B0604020202020204"/>
              </a:rPr>
              <a:t>przypadku</a:t>
            </a:r>
            <a:r>
              <a:rPr lang="en-US" sz="2200" dirty="0">
                <a:cs typeface="Arial" panose="020B0604020202020204"/>
              </a:rPr>
              <a:t> PS II pod </a:t>
            </a:r>
            <a:r>
              <a:rPr lang="en-US" sz="2200" err="1">
                <a:cs typeface="Arial" panose="020B0604020202020204"/>
              </a:rPr>
              <a:t>wpływem</a:t>
            </a:r>
            <a:r>
              <a:rPr lang="en-US" sz="2200" dirty="0">
                <a:cs typeface="Arial" panose="020B0604020202020204"/>
              </a:rPr>
              <a:t> </a:t>
            </a:r>
            <a:r>
              <a:rPr lang="en-US" sz="2200" err="1">
                <a:cs typeface="Arial" panose="020B0604020202020204"/>
              </a:rPr>
              <a:t>światła</a:t>
            </a:r>
            <a:r>
              <a:rPr lang="en-US" sz="2200" dirty="0">
                <a:cs typeface="Arial" panose="020B0604020202020204"/>
              </a:rPr>
              <a:t> </a:t>
            </a:r>
            <a:r>
              <a:rPr lang="en-US" sz="2200" err="1">
                <a:cs typeface="Arial" panose="020B0604020202020204"/>
              </a:rPr>
              <a:t>zostają</a:t>
            </a:r>
            <a:r>
              <a:rPr lang="en-US" sz="2200" dirty="0">
                <a:cs typeface="Arial" panose="020B0604020202020204"/>
              </a:rPr>
              <a:t> </a:t>
            </a:r>
            <a:r>
              <a:rPr lang="en-US" sz="2200" err="1">
                <a:cs typeface="Arial" panose="020B0604020202020204"/>
              </a:rPr>
              <a:t>wybite</a:t>
            </a:r>
            <a:r>
              <a:rPr lang="en-US" sz="2200" dirty="0">
                <a:cs typeface="Arial" panose="020B0604020202020204"/>
              </a:rPr>
              <a:t> 2 </a:t>
            </a:r>
            <a:r>
              <a:rPr lang="en-US" sz="2200" err="1">
                <a:cs typeface="Arial" panose="020B0604020202020204"/>
              </a:rPr>
              <a:t>elektrony</a:t>
            </a:r>
            <a:r>
              <a:rPr lang="en-US" sz="2200" dirty="0">
                <a:cs typeface="Arial" panose="020B0604020202020204"/>
              </a:rPr>
              <a:t> w PS I, </a:t>
            </a:r>
            <a:r>
              <a:rPr lang="en-US" sz="2200" err="1">
                <a:cs typeface="Arial" panose="020B0604020202020204"/>
              </a:rPr>
              <a:t>które</a:t>
            </a:r>
            <a:r>
              <a:rPr lang="en-US" sz="2200" dirty="0">
                <a:cs typeface="Arial" panose="020B0604020202020204"/>
              </a:rPr>
              <a:t> </a:t>
            </a:r>
            <a:r>
              <a:rPr lang="en-US" sz="2200" err="1">
                <a:cs typeface="Arial" panose="020B0604020202020204"/>
              </a:rPr>
              <a:t>wędrują</a:t>
            </a:r>
            <a:r>
              <a:rPr lang="en-US" sz="2200" dirty="0">
                <a:cs typeface="Arial" panose="020B0604020202020204"/>
              </a:rPr>
              <a:t> </a:t>
            </a:r>
            <a:r>
              <a:rPr lang="en-US" sz="2200" err="1">
                <a:cs typeface="Arial" panose="020B0604020202020204"/>
              </a:rPr>
              <a:t>łańcuchem</a:t>
            </a:r>
            <a:r>
              <a:rPr lang="en-US" sz="2200" dirty="0">
                <a:cs typeface="Arial" panose="020B0604020202020204"/>
              </a:rPr>
              <a:t> </a:t>
            </a:r>
            <a:r>
              <a:rPr lang="en-US" sz="2200" err="1">
                <a:cs typeface="Arial" panose="020B0604020202020204"/>
              </a:rPr>
              <a:t>przenośników</a:t>
            </a:r>
            <a:r>
              <a:rPr lang="en-US" sz="2200" dirty="0">
                <a:cs typeface="Arial" panose="020B0604020202020204"/>
              </a:rPr>
              <a:t> </a:t>
            </a:r>
            <a:r>
              <a:rPr lang="en-US" sz="2200" err="1">
                <a:cs typeface="Arial" panose="020B0604020202020204"/>
              </a:rPr>
              <a:t>elektronów</a:t>
            </a:r>
            <a:r>
              <a:rPr lang="en-US" sz="2200" dirty="0">
                <a:cs typeface="Arial" panose="020B0604020202020204"/>
              </a:rPr>
              <a:t> </a:t>
            </a:r>
            <a:r>
              <a:rPr lang="en-US" sz="2200" err="1">
                <a:cs typeface="Arial" panose="020B0604020202020204"/>
              </a:rPr>
              <a:t>na</a:t>
            </a:r>
            <a:r>
              <a:rPr lang="en-US" sz="2200" dirty="0">
                <a:cs typeface="Arial" panose="020B0604020202020204"/>
              </a:rPr>
              <a:t> </a:t>
            </a:r>
            <a:r>
              <a:rPr lang="en-US" sz="2200" err="1">
                <a:cs typeface="Arial" panose="020B0604020202020204"/>
              </a:rPr>
              <a:t>ostateczny</a:t>
            </a:r>
            <a:r>
              <a:rPr lang="en-US" sz="2200" dirty="0">
                <a:cs typeface="Arial" panose="020B0604020202020204"/>
              </a:rPr>
              <a:t> </a:t>
            </a:r>
            <a:r>
              <a:rPr lang="en-US" sz="2200" err="1">
                <a:cs typeface="Arial" panose="020B0604020202020204"/>
              </a:rPr>
              <a:t>akceptor</a:t>
            </a:r>
            <a:r>
              <a:rPr lang="en-US" sz="2200" dirty="0">
                <a:cs typeface="Arial" panose="020B0604020202020204"/>
              </a:rPr>
              <a:t> </a:t>
            </a:r>
            <a:r>
              <a:rPr lang="en-US" sz="2200" err="1">
                <a:cs typeface="Arial" panose="020B0604020202020204"/>
              </a:rPr>
              <a:t>elektronów</a:t>
            </a:r>
            <a:r>
              <a:rPr lang="en-US" sz="2200" dirty="0">
                <a:cs typeface="Arial" panose="020B0604020202020204"/>
              </a:rPr>
              <a:t> - NADP</a:t>
            </a:r>
            <a:r>
              <a:rPr lang="en-US" sz="2200" baseline="30000" dirty="0">
                <a:cs typeface="Arial" panose="020B0604020202020204"/>
              </a:rPr>
              <a:t>+</a:t>
            </a:r>
            <a:r>
              <a:rPr lang="en-US" sz="2200" dirty="0">
                <a:cs typeface="Arial" panose="020B0604020202020204"/>
              </a:rPr>
              <a:t>.</a:t>
            </a:r>
            <a:endParaRPr lang="en-US" sz="2200" baseline="30000" dirty="0">
              <a:cs typeface="Arial" panose="020B0604020202020204"/>
            </a:endParaRPr>
          </a:p>
          <a:p>
            <a:pPr marL="0" indent="0">
              <a:buNone/>
            </a:pPr>
            <a:r>
              <a:rPr lang="en-US" sz="2200" dirty="0">
                <a:cs typeface="Arial" panose="020B0604020202020204"/>
              </a:rPr>
              <a:t> </a:t>
            </a:r>
            <a:r>
              <a:rPr lang="en-US" sz="2200" err="1">
                <a:cs typeface="Arial" panose="020B0604020202020204"/>
              </a:rPr>
              <a:t>Przyjmując</a:t>
            </a:r>
            <a:r>
              <a:rPr lang="en-US" sz="2200" dirty="0">
                <a:cs typeface="Arial" panose="020B0604020202020204"/>
              </a:rPr>
              <a:t> 2 </a:t>
            </a:r>
            <a:r>
              <a:rPr lang="en-US" sz="2200" err="1">
                <a:cs typeface="Arial" panose="020B0604020202020204"/>
              </a:rPr>
              <a:t>elektrony</a:t>
            </a:r>
            <a:r>
              <a:rPr lang="en-US" sz="2200" dirty="0">
                <a:cs typeface="Arial" panose="020B0604020202020204"/>
              </a:rPr>
              <a:t> </a:t>
            </a:r>
            <a:r>
              <a:rPr lang="en-US" sz="2200" err="1">
                <a:cs typeface="Arial" panose="020B0604020202020204"/>
              </a:rPr>
              <a:t>ulega</a:t>
            </a:r>
            <a:r>
              <a:rPr lang="en-US" sz="2200" dirty="0">
                <a:cs typeface="Arial" panose="020B0604020202020204"/>
              </a:rPr>
              <a:t> </a:t>
            </a:r>
            <a:r>
              <a:rPr lang="en-US" sz="2200" err="1">
                <a:cs typeface="Arial" panose="020B0604020202020204"/>
              </a:rPr>
              <a:t>redukcji</a:t>
            </a:r>
            <a:r>
              <a:rPr lang="en-US" sz="2200" dirty="0">
                <a:cs typeface="Arial" panose="020B0604020202020204"/>
              </a:rPr>
              <a:t> do NADPH – </a:t>
            </a:r>
            <a:r>
              <a:rPr lang="en-US" sz="2200" err="1">
                <a:cs typeface="Arial" panose="020B0604020202020204"/>
              </a:rPr>
              <a:t>drugiego</a:t>
            </a:r>
            <a:r>
              <a:rPr lang="en-US" sz="2200" dirty="0">
                <a:cs typeface="Arial" panose="020B0604020202020204"/>
              </a:rPr>
              <a:t> </a:t>
            </a:r>
            <a:r>
              <a:rPr lang="en-US" sz="2200" err="1">
                <a:cs typeface="Arial" panose="020B0604020202020204"/>
              </a:rPr>
              <a:t>składnika</a:t>
            </a:r>
            <a:r>
              <a:rPr lang="en-US" sz="2200" dirty="0">
                <a:cs typeface="Arial" panose="020B0604020202020204"/>
              </a:rPr>
              <a:t> </a:t>
            </a:r>
            <a:r>
              <a:rPr lang="en-US" sz="2200" err="1">
                <a:cs typeface="Arial" panose="020B0604020202020204"/>
              </a:rPr>
              <a:t>siły</a:t>
            </a:r>
            <a:r>
              <a:rPr lang="en-US" sz="2200" dirty="0">
                <a:cs typeface="Arial" panose="020B0604020202020204"/>
              </a:rPr>
              <a:t> </a:t>
            </a:r>
            <a:r>
              <a:rPr lang="en-US" sz="2200" err="1">
                <a:cs typeface="Arial" panose="020B0604020202020204"/>
              </a:rPr>
              <a:t>asymilacyjnej</a:t>
            </a:r>
            <a:r>
              <a:rPr lang="en-US" sz="2200" dirty="0">
                <a:cs typeface="Arial" panose="020B0604020202020204"/>
              </a:rPr>
              <a:t>.</a:t>
            </a:r>
            <a:endParaRPr lang="en-US" sz="2200" baseline="30000">
              <a:cs typeface="Arial"/>
            </a:endParaRPr>
          </a:p>
          <a:p>
            <a:pPr marL="0" indent="0">
              <a:buNone/>
            </a:pPr>
            <a:endParaRPr lang="en-US" baseline="300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139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08FA0-DC4B-3B4A-3060-EA98162CF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C7D3BB75-3812-32B6-A425-14488E9D0A8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54413" y="1137421"/>
            <a:ext cx="3649087" cy="4300540"/>
          </a:xfrm>
          <a:prstGeom prst="roundRect">
            <a:avLst>
              <a:gd name="adj" fmla="val 16667"/>
            </a:avLst>
          </a:prstGeom>
          <a:ln w="57150">
            <a:solidFill>
              <a:schemeClr val="tx2">
                <a:lumMod val="2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7A4B0C-3327-509E-BF57-C2C476258A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99020" y="2250443"/>
            <a:ext cx="3894222" cy="39978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 err="1">
                <a:cs typeface="Arial"/>
              </a:rPr>
              <a:t>Dzięki</a:t>
            </a:r>
            <a:r>
              <a:rPr lang="en-US" sz="2200" dirty="0">
                <a:cs typeface="Arial"/>
              </a:rPr>
              <a:t> </a:t>
            </a:r>
            <a:r>
              <a:rPr lang="en-US" sz="2200" err="1">
                <a:cs typeface="Arial"/>
              </a:rPr>
              <a:t>wytworzeniu</a:t>
            </a:r>
            <a:r>
              <a:rPr lang="en-US" sz="2200" dirty="0">
                <a:cs typeface="Arial"/>
              </a:rPr>
              <a:t> </a:t>
            </a:r>
            <a:r>
              <a:rPr lang="en-US" sz="2200" err="1">
                <a:cs typeface="Arial"/>
              </a:rPr>
              <a:t>gradientu</a:t>
            </a:r>
            <a:r>
              <a:rPr lang="en-US" sz="2200" dirty="0">
                <a:cs typeface="Arial"/>
              </a:rPr>
              <a:t> </a:t>
            </a:r>
            <a:r>
              <a:rPr lang="en-US" sz="2200" err="1">
                <a:cs typeface="Arial"/>
              </a:rPr>
              <a:t>protonów</a:t>
            </a:r>
            <a:r>
              <a:rPr lang="en-US" sz="2200" dirty="0">
                <a:cs typeface="Arial"/>
              </a:rPr>
              <a:t>, </a:t>
            </a:r>
            <a:r>
              <a:rPr lang="en-US" sz="2200" err="1">
                <a:cs typeface="Arial"/>
              </a:rPr>
              <a:t>który</a:t>
            </a:r>
            <a:r>
              <a:rPr lang="en-US" sz="2200" dirty="0">
                <a:cs typeface="Arial"/>
              </a:rPr>
              <a:t> jest </a:t>
            </a:r>
            <a:r>
              <a:rPr lang="en-US" sz="2200" err="1">
                <a:cs typeface="Arial"/>
              </a:rPr>
              <a:t>siłą</a:t>
            </a:r>
            <a:r>
              <a:rPr lang="en-US" sz="2200" dirty="0">
                <a:cs typeface="Arial"/>
              </a:rPr>
              <a:t> </a:t>
            </a:r>
            <a:r>
              <a:rPr lang="en-US" sz="2200" err="1">
                <a:cs typeface="Arial"/>
              </a:rPr>
              <a:t>napędową</a:t>
            </a:r>
            <a:r>
              <a:rPr lang="en-US" sz="2200" dirty="0">
                <a:cs typeface="Arial"/>
              </a:rPr>
              <a:t> </a:t>
            </a:r>
            <a:r>
              <a:rPr lang="en-US" sz="2200" err="1">
                <a:cs typeface="Arial"/>
              </a:rPr>
              <a:t>fosforylacji</a:t>
            </a:r>
            <a:r>
              <a:rPr lang="en-US" sz="2200" dirty="0">
                <a:cs typeface="Arial"/>
              </a:rPr>
              <a:t> – </a:t>
            </a:r>
            <a:r>
              <a:rPr lang="en-US" sz="2200" err="1">
                <a:cs typeface="Arial"/>
              </a:rPr>
              <a:t>fotosyntetycznej</a:t>
            </a:r>
            <a:r>
              <a:rPr lang="en-US" sz="2200" dirty="0">
                <a:cs typeface="Arial"/>
              </a:rPr>
              <a:t>. </a:t>
            </a:r>
            <a:r>
              <a:rPr lang="en-US" sz="2200" err="1">
                <a:cs typeface="Arial"/>
              </a:rPr>
              <a:t>Syntezy</a:t>
            </a:r>
            <a:r>
              <a:rPr lang="en-US" sz="2200" dirty="0">
                <a:cs typeface="Arial"/>
              </a:rPr>
              <a:t> ATP z ADP </a:t>
            </a:r>
            <a:r>
              <a:rPr lang="en-US" sz="2200" err="1">
                <a:cs typeface="Arial"/>
              </a:rPr>
              <a:t>i</a:t>
            </a:r>
            <a:r>
              <a:rPr lang="en-US" sz="2200" dirty="0">
                <a:cs typeface="Arial"/>
              </a:rPr>
              <a:t> P</a:t>
            </a:r>
            <a:r>
              <a:rPr lang="en-US" sz="2200" baseline="-25000" dirty="0">
                <a:cs typeface="Arial"/>
              </a:rPr>
              <a:t>1</a:t>
            </a:r>
            <a:r>
              <a:rPr lang="en-US" sz="2200" dirty="0">
                <a:cs typeface="Arial"/>
              </a:rPr>
              <a:t> </a:t>
            </a:r>
            <a:r>
              <a:rPr lang="en-US" sz="2200" err="1">
                <a:cs typeface="Arial"/>
              </a:rPr>
              <a:t>zachodzą</a:t>
            </a:r>
            <a:r>
              <a:rPr lang="en-US" sz="2200" dirty="0">
                <a:cs typeface="Arial"/>
              </a:rPr>
              <a:t> </a:t>
            </a:r>
            <a:r>
              <a:rPr lang="en-US" sz="2200" err="1">
                <a:cs typeface="Arial"/>
              </a:rPr>
              <a:t>dzięki</a:t>
            </a:r>
            <a:r>
              <a:rPr lang="en-US" sz="2200" dirty="0">
                <a:cs typeface="Arial"/>
              </a:rPr>
              <a:t> </a:t>
            </a:r>
            <a:r>
              <a:rPr lang="en-US" sz="2200" err="1">
                <a:cs typeface="Arial"/>
              </a:rPr>
              <a:t>syntazie</a:t>
            </a:r>
            <a:r>
              <a:rPr lang="en-US" sz="2200" dirty="0">
                <a:cs typeface="Arial"/>
              </a:rPr>
              <a:t> ATP.</a:t>
            </a:r>
          </a:p>
          <a:p>
            <a:pPr marL="0" indent="0">
              <a:buNone/>
            </a:pPr>
            <a:r>
              <a:rPr lang="en-US" sz="2200" dirty="0">
                <a:cs typeface="Arial"/>
              </a:rPr>
              <a:t>W </a:t>
            </a:r>
            <a:r>
              <a:rPr lang="en-US" sz="2200" dirty="0" err="1">
                <a:cs typeface="Arial"/>
              </a:rPr>
              <a:t>taki</a:t>
            </a:r>
            <a:r>
              <a:rPr lang="en-US" sz="2200" dirty="0">
                <a:cs typeface="Arial"/>
              </a:rPr>
              <a:t> </a:t>
            </a:r>
            <a:r>
              <a:rPr lang="en-US" sz="2200" dirty="0" err="1">
                <a:cs typeface="Arial"/>
              </a:rPr>
              <a:t>sposób</a:t>
            </a:r>
            <a:r>
              <a:rPr lang="en-US" sz="2200" dirty="0">
                <a:cs typeface="Arial"/>
              </a:rPr>
              <a:t> </a:t>
            </a:r>
            <a:r>
              <a:rPr lang="en-US" sz="2200" dirty="0" err="1">
                <a:cs typeface="Arial"/>
              </a:rPr>
              <a:t>powstajej</a:t>
            </a:r>
            <a:r>
              <a:rPr lang="en-US" sz="2200" dirty="0">
                <a:cs typeface="Arial"/>
              </a:rPr>
              <a:t> </a:t>
            </a:r>
            <a:r>
              <a:rPr lang="en-US" sz="2200" dirty="0" err="1">
                <a:cs typeface="Arial"/>
              </a:rPr>
              <a:t>jeden</a:t>
            </a:r>
            <a:r>
              <a:rPr lang="en-US" sz="2200" dirty="0">
                <a:cs typeface="Arial"/>
              </a:rPr>
              <a:t> z </a:t>
            </a:r>
            <a:r>
              <a:rPr lang="en-US" sz="2200" dirty="0" err="1">
                <a:cs typeface="Arial"/>
              </a:rPr>
              <a:t>dwóch</a:t>
            </a:r>
            <a:r>
              <a:rPr lang="en-US" sz="2200" dirty="0">
                <a:cs typeface="Arial"/>
              </a:rPr>
              <a:t> </a:t>
            </a:r>
            <a:r>
              <a:rPr lang="en-US" sz="2200" dirty="0" err="1">
                <a:cs typeface="Arial"/>
              </a:rPr>
              <a:t>produktów</a:t>
            </a:r>
            <a:r>
              <a:rPr lang="en-US" sz="2200" dirty="0">
                <a:cs typeface="Arial"/>
              </a:rPr>
              <a:t> </a:t>
            </a:r>
            <a:r>
              <a:rPr lang="en-US" sz="2200" dirty="0" err="1">
                <a:cs typeface="Arial"/>
              </a:rPr>
              <a:t>siły</a:t>
            </a:r>
            <a:r>
              <a:rPr lang="en-US" sz="2200" dirty="0">
                <a:cs typeface="Arial"/>
              </a:rPr>
              <a:t> </a:t>
            </a:r>
            <a:r>
              <a:rPr lang="en-US" sz="2200" dirty="0" err="1">
                <a:cs typeface="Arial"/>
              </a:rPr>
              <a:t>asymilacyjnej</a:t>
            </a:r>
            <a:r>
              <a:rPr lang="en-US" sz="2200" dirty="0"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1705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433B30-59AF-2EA3-9FE7-6660AE4676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087" b="48860"/>
          <a:stretch/>
        </p:blipFill>
        <p:spPr>
          <a:xfrm>
            <a:off x="20" y="227"/>
            <a:ext cx="12191675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E95E2F-46AB-4CC1-B3EC-E895B83649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8DAB23-6C4D-4138-8D67-DC09574BC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7F7FCF9-9DC8-4809-ABA1-9E838A2C2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DABCB5-7B43-4F1E-A92D-40B7FC42C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068540E-7885-4861-BD0F-315690043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5891209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17345D-9920-16C5-C432-AAE45D9B13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7382" y="2771382"/>
            <a:ext cx="4128142" cy="2268559"/>
          </a:xfrm>
        </p:spPr>
        <p:txBody>
          <a:bodyPr>
            <a:normAutofit/>
          </a:bodyPr>
          <a:lstStyle/>
          <a:p>
            <a:r>
              <a:rPr lang="en-US" dirty="0" err="1">
                <a:cs typeface="Arial"/>
              </a:rPr>
              <a:t>Dziękuje</a:t>
            </a:r>
            <a:r>
              <a:rPr lang="en-US" dirty="0">
                <a:cs typeface="Arial"/>
              </a:rPr>
              <a:t>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03A8740-FDD5-4A54-851E-CEC119ED8A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8742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657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B0F2AC-8567-4D03-BFFC-653DB596C528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350455F8-10A0-4EEF-9BB1-9035E295B1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2F7BF6-CD39-4568-B8BD-EA8D252E10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0</TotalTime>
  <Words>1</Words>
  <Application>Microsoft Office PowerPoint</Application>
  <PresentationFormat>Panoramiczny</PresentationFormat>
  <Paragraphs>1</Paragraphs>
  <Slides>8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Madison</vt:lpstr>
      <vt:lpstr>Przebieg fazy jasnej fotosyntezy</vt:lpstr>
      <vt:lpstr>Legenda </vt:lpstr>
      <vt:lpstr>Chloroplast</vt:lpstr>
      <vt:lpstr>Prezentacja programu PowerPoint</vt:lpstr>
      <vt:lpstr>Prezentacja programu PowerPoint</vt:lpstr>
      <vt:lpstr>Prezentacja programu PowerPoint</vt:lpstr>
      <vt:lpstr>Prezentacja programu PowerPoint</vt:lpstr>
      <vt:lpstr>Dziękuje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465</cp:revision>
  <dcterms:created xsi:type="dcterms:W3CDTF">2023-05-14T13:05:54Z</dcterms:created>
  <dcterms:modified xsi:type="dcterms:W3CDTF">2023-05-30T15:51:53Z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